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3"/>
  </p:notesMasterIdLst>
  <p:sldIdLst>
    <p:sldId id="262" r:id="rId2"/>
  </p:sldIdLst>
  <p:sldSz cx="9144000" cy="5143500" type="screen16x9"/>
  <p:notesSz cx="6858000" cy="9144000"/>
  <p:embeddedFontLst>
    <p:embeddedFont>
      <p:font typeface="Barlow" panose="020B0604020202020204" charset="0"/>
      <p:regular r:id="rId4"/>
      <p:bold r:id="rId5"/>
      <p:italic r:id="rId6"/>
      <p:boldItalic r:id="rId7"/>
    </p:embeddedFont>
    <p:embeddedFont>
      <p:font typeface="Fraunces" panose="020B0604020202020204" charset="0"/>
      <p:regular r:id="rId8"/>
      <p:bold r:id="rId9"/>
      <p:italic r:id="rId10"/>
      <p:boldItalic r:id="rId11"/>
    </p:embeddedFont>
    <p:embeddedFont>
      <p:font typeface="Segoe UI Emoji" panose="020B0502040204020203" pitchFamily="34" charset="0"/>
      <p:regular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3E21D63-81FC-4D20-986C-989C717BA0FF}">
  <a:tblStyle styleId="{23E21D63-81FC-4D20-986C-989C717BA0F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3F8340F-460D-446F-976D-F74BC7A7022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2" autoAdjust="0"/>
    <p:restoredTop sz="94660"/>
  </p:normalViewPr>
  <p:slideViewPr>
    <p:cSldViewPr snapToGrid="0">
      <p:cViewPr varScale="1">
        <p:scale>
          <a:sx n="90" d="100"/>
          <a:sy n="90" d="100"/>
        </p:scale>
        <p:origin x="8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5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1862211" y="2830525"/>
            <a:ext cx="2571600" cy="365700"/>
          </a:xfrm>
          <a:prstGeom prst="rect">
            <a:avLst/>
          </a:prstGeom>
          <a:effectLst>
            <a:outerShdw blurRad="71438" dist="47625" dir="4200000" algn="bl" rotWithShape="0">
              <a:srgbClr val="000000">
                <a:alpha val="7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title" idx="2"/>
          </p:nvPr>
        </p:nvSpPr>
        <p:spPr>
          <a:xfrm>
            <a:off x="4710489" y="2830525"/>
            <a:ext cx="2571600" cy="365700"/>
          </a:xfrm>
          <a:prstGeom prst="rect">
            <a:avLst/>
          </a:prstGeom>
          <a:effectLst>
            <a:outerShdw blurRad="71438" dist="47625" dir="4200000" algn="bl" rotWithShape="0">
              <a:srgbClr val="000000">
                <a:alpha val="7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1"/>
          </p:nvPr>
        </p:nvSpPr>
        <p:spPr>
          <a:xfrm>
            <a:off x="4710489" y="3047150"/>
            <a:ext cx="25716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ubTitle" idx="3"/>
          </p:nvPr>
        </p:nvSpPr>
        <p:spPr>
          <a:xfrm>
            <a:off x="1861911" y="3047150"/>
            <a:ext cx="25722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title" idx="4"/>
          </p:nvPr>
        </p:nvSpPr>
        <p:spPr>
          <a:xfrm>
            <a:off x="720000" y="365760"/>
            <a:ext cx="7704000" cy="548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43" name="Google Shape;43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81325" y="3300925"/>
            <a:ext cx="1573075" cy="2120250"/>
          </a:xfrm>
          <a:prstGeom prst="rect">
            <a:avLst/>
          </a:prstGeom>
          <a:noFill/>
          <a:ln>
            <a:noFill/>
          </a:ln>
          <a:effectLst>
            <a:outerShdw blurRad="85725" dist="57150" dir="4200000" algn="bl" rotWithShape="0">
              <a:srgbClr val="000000">
                <a:alpha val="70000"/>
              </a:srgbClr>
            </a:outerShdw>
          </a:effectLst>
        </p:spPr>
      </p:pic>
      <p:pic>
        <p:nvPicPr>
          <p:cNvPr id="44" name="Google Shape;44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089023" y="116250"/>
            <a:ext cx="2036525" cy="1566200"/>
          </a:xfrm>
          <a:prstGeom prst="rect">
            <a:avLst/>
          </a:prstGeom>
          <a:noFill/>
          <a:ln>
            <a:noFill/>
          </a:ln>
          <a:effectLst>
            <a:outerShdw blurRad="85725" dist="57150" dir="4200000" algn="bl" rotWithShape="0">
              <a:srgbClr val="000000">
                <a:alpha val="70000"/>
              </a:srgbClr>
            </a:outerShdw>
          </a:effectLst>
        </p:spPr>
      </p:pic>
      <p:pic>
        <p:nvPicPr>
          <p:cNvPr id="45" name="Google Shape;45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7747487" y="152400"/>
            <a:ext cx="1366575" cy="581925"/>
          </a:xfrm>
          <a:prstGeom prst="rect">
            <a:avLst/>
          </a:prstGeom>
          <a:noFill/>
          <a:ln>
            <a:noFill/>
          </a:ln>
          <a:effectLst>
            <a:outerShdw blurRad="85725" dist="57150" dir="4200000" algn="bl" rotWithShape="0">
              <a:srgbClr val="000000">
                <a:alpha val="70000"/>
              </a:srgbClr>
            </a:outerShdw>
          </a:effectLst>
        </p:spPr>
      </p:pic>
      <p:pic>
        <p:nvPicPr>
          <p:cNvPr id="46" name="Google Shape;46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46263" y="4409175"/>
            <a:ext cx="1366575" cy="581925"/>
          </a:xfrm>
          <a:prstGeom prst="rect">
            <a:avLst/>
          </a:prstGeom>
          <a:noFill/>
          <a:ln>
            <a:noFill/>
          </a:ln>
          <a:effectLst>
            <a:outerShdw blurRad="85725" dist="57150" dir="4200000" algn="b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4_1_1_1_1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16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6"/>
          <p:cNvSpPr txBox="1">
            <a:spLocks noGrp="1"/>
          </p:cNvSpPr>
          <p:nvPr>
            <p:ph type="title"/>
          </p:nvPr>
        </p:nvSpPr>
        <p:spPr>
          <a:xfrm>
            <a:off x="720000" y="365760"/>
            <a:ext cx="7704000" cy="548700"/>
          </a:xfrm>
          <a:prstGeom prst="rect">
            <a:avLst/>
          </a:prstGeom>
          <a:noFill/>
          <a:effectLst>
            <a:outerShdw blurRad="71438" dist="57150" dir="4260000" algn="bl" rotWithShape="0">
              <a:srgbClr val="000000">
                <a:alpha val="7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6"/>
          <p:cNvSpPr txBox="1">
            <a:spLocks noGrp="1"/>
          </p:cNvSpPr>
          <p:nvPr>
            <p:ph type="subTitle" idx="1"/>
          </p:nvPr>
        </p:nvSpPr>
        <p:spPr>
          <a:xfrm>
            <a:off x="720150" y="1024500"/>
            <a:ext cx="7704000" cy="3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22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2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71050" y="-399475"/>
            <a:ext cx="2184675" cy="1877925"/>
          </a:xfrm>
          <a:prstGeom prst="rect">
            <a:avLst/>
          </a:prstGeom>
          <a:noFill/>
          <a:ln>
            <a:noFill/>
          </a:ln>
          <a:effectLst>
            <a:outerShdw blurRad="85725" dist="57150" dir="4200000" algn="bl" rotWithShape="0">
              <a:srgbClr val="000000">
                <a:alpha val="70000"/>
              </a:srgbClr>
            </a:outerShdw>
          </a:effectLst>
        </p:spPr>
      </p:pic>
      <p:pic>
        <p:nvPicPr>
          <p:cNvPr id="210" name="Google Shape;21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81628" y="-360800"/>
            <a:ext cx="2098297" cy="1800600"/>
          </a:xfrm>
          <a:prstGeom prst="rect">
            <a:avLst/>
          </a:prstGeom>
          <a:noFill/>
          <a:ln>
            <a:noFill/>
          </a:ln>
          <a:effectLst>
            <a:outerShdw blurRad="85725" dist="57150" dir="4200000" algn="bl" rotWithShape="0">
              <a:srgbClr val="000000">
                <a:alpha val="70000"/>
              </a:srgbClr>
            </a:outerShdw>
          </a:effectLst>
        </p:spPr>
      </p:pic>
      <p:pic>
        <p:nvPicPr>
          <p:cNvPr id="211" name="Google Shape;211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9042951">
            <a:off x="6614402" y="-239756"/>
            <a:ext cx="1782147" cy="758887"/>
          </a:xfrm>
          <a:prstGeom prst="rect">
            <a:avLst/>
          </a:prstGeom>
          <a:noFill/>
          <a:ln>
            <a:noFill/>
          </a:ln>
          <a:effectLst>
            <a:outerShdw blurRad="85725" dist="57150" dir="4200000" algn="bl" rotWithShape="0">
              <a:srgbClr val="000000">
                <a:alpha val="70000"/>
              </a:srgbClr>
            </a:outerShdw>
          </a:effectLst>
        </p:spPr>
      </p:pic>
      <p:pic>
        <p:nvPicPr>
          <p:cNvPr id="212" name="Google Shape;212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970299">
            <a:off x="-211668" y="3341679"/>
            <a:ext cx="1933335" cy="2605819"/>
          </a:xfrm>
          <a:prstGeom prst="rect">
            <a:avLst/>
          </a:prstGeom>
          <a:noFill/>
          <a:ln>
            <a:noFill/>
          </a:ln>
          <a:effectLst>
            <a:outerShdw blurRad="85725" dist="57150" dir="4200000" algn="bl" rotWithShape="0">
              <a:srgbClr val="000000">
                <a:alpha val="70000"/>
              </a:srgbClr>
            </a:outerShdw>
          </a:effectLst>
        </p:spPr>
      </p:pic>
      <p:pic>
        <p:nvPicPr>
          <p:cNvPr id="213" name="Google Shape;213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109763" y="3583488"/>
            <a:ext cx="2642025" cy="2031875"/>
          </a:xfrm>
          <a:prstGeom prst="rect">
            <a:avLst/>
          </a:prstGeom>
          <a:noFill/>
          <a:ln>
            <a:noFill/>
          </a:ln>
          <a:effectLst>
            <a:outerShdw blurRad="85725" dist="57150" dir="4200000" algn="bl" rotWithShape="0">
              <a:srgbClr val="000000">
                <a:alpha val="70000"/>
              </a:srgbClr>
            </a:outerShdw>
          </a:effectLst>
        </p:spPr>
      </p:pic>
      <p:pic>
        <p:nvPicPr>
          <p:cNvPr id="214" name="Google Shape;214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6706816" flipH="1">
            <a:off x="-857864" y="3859948"/>
            <a:ext cx="1999279" cy="851347"/>
          </a:xfrm>
          <a:prstGeom prst="rect">
            <a:avLst/>
          </a:prstGeom>
          <a:noFill/>
          <a:ln>
            <a:noFill/>
          </a:ln>
          <a:effectLst>
            <a:outerShdw blurRad="85725" dist="57150" dir="4200000" algn="b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23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9000001">
            <a:off x="7877098" y="358025"/>
            <a:ext cx="1366575" cy="581925"/>
          </a:xfrm>
          <a:prstGeom prst="rect">
            <a:avLst/>
          </a:prstGeom>
          <a:noFill/>
          <a:ln>
            <a:noFill/>
          </a:ln>
          <a:effectLst>
            <a:outerShdw blurRad="85725" dist="57150" dir="4200000" algn="bl" rotWithShape="0">
              <a:srgbClr val="000000">
                <a:alpha val="70000"/>
              </a:srgbClr>
            </a:outerShdw>
          </a:effectLst>
        </p:spPr>
      </p:pic>
      <p:pic>
        <p:nvPicPr>
          <p:cNvPr id="218" name="Google Shape;21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8313900" y="3016825"/>
            <a:ext cx="1573075" cy="2120250"/>
          </a:xfrm>
          <a:prstGeom prst="rect">
            <a:avLst/>
          </a:prstGeom>
          <a:noFill/>
          <a:ln>
            <a:noFill/>
          </a:ln>
          <a:effectLst>
            <a:outerShdw blurRad="85725" dist="57150" dir="4200000" algn="bl" rotWithShape="0">
              <a:srgbClr val="000000">
                <a:alpha val="70000"/>
              </a:srgbClr>
            </a:outerShdw>
          </a:effectLst>
        </p:spPr>
      </p:pic>
      <p:pic>
        <p:nvPicPr>
          <p:cNvPr id="219" name="Google Shape;21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88113" y="-901000"/>
            <a:ext cx="1573075" cy="2120250"/>
          </a:xfrm>
          <a:prstGeom prst="rect">
            <a:avLst/>
          </a:prstGeom>
          <a:noFill/>
          <a:ln>
            <a:noFill/>
          </a:ln>
          <a:effectLst>
            <a:outerShdw blurRad="85725" dist="57150" dir="4200000" algn="bl" rotWithShape="0">
              <a:srgbClr val="000000">
                <a:alpha val="70000"/>
              </a:srgbClr>
            </a:outerShdw>
          </a:effectLst>
        </p:spPr>
      </p:pic>
      <p:pic>
        <p:nvPicPr>
          <p:cNvPr id="220" name="Google Shape;22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700000">
            <a:off x="-37227" y="4248475"/>
            <a:ext cx="1366575" cy="581925"/>
          </a:xfrm>
          <a:prstGeom prst="rect">
            <a:avLst/>
          </a:prstGeom>
          <a:noFill/>
          <a:ln>
            <a:noFill/>
          </a:ln>
          <a:effectLst>
            <a:outerShdw blurRad="85725" dist="57150" dir="4200000" algn="b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7750" y="365760"/>
            <a:ext cx="7708500" cy="548700"/>
          </a:xfrm>
          <a:prstGeom prst="rect">
            <a:avLst/>
          </a:prstGeom>
          <a:noFill/>
          <a:ln>
            <a:noFill/>
          </a:ln>
          <a:effectLst>
            <a:outerShdw blurRad="71438" dist="47625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unces"/>
              <a:buNone/>
              <a:defRPr sz="3000" b="1">
                <a:solidFill>
                  <a:schemeClr val="dk1"/>
                </a:solidFill>
                <a:latin typeface="Fraunces"/>
                <a:ea typeface="Fraunces"/>
                <a:cs typeface="Fraunces"/>
                <a:sym typeface="Fraunce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ton"/>
              <a:buNone/>
              <a:defRPr sz="35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ton"/>
              <a:buNone/>
              <a:defRPr sz="35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ton"/>
              <a:buNone/>
              <a:defRPr sz="35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ton"/>
              <a:buNone/>
              <a:defRPr sz="35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ton"/>
              <a:buNone/>
              <a:defRPr sz="35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ton"/>
              <a:buNone/>
              <a:defRPr sz="35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ton"/>
              <a:buNone/>
              <a:defRPr sz="35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ton"/>
              <a:buNone/>
              <a:defRPr sz="35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92700" y="1351875"/>
            <a:ext cx="7711800" cy="32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8" r:id="rId2"/>
    <p:sldLayoutId id="2147483662" r:id="rId3"/>
    <p:sldLayoutId id="2147483668" r:id="rId4"/>
    <p:sldLayoutId id="2147483669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2">
            <a:extLst>
              <a:ext uri="{FF2B5EF4-FFF2-40B4-BE49-F238E27FC236}">
                <a16:creationId xmlns:a16="http://schemas.microsoft.com/office/drawing/2014/main" id="{77C0D924-2A3B-45C0-8835-CF5512115C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5177845"/>
              </p:ext>
            </p:extLst>
          </p:nvPr>
        </p:nvGraphicFramePr>
        <p:xfrm>
          <a:off x="0" y="1995107"/>
          <a:ext cx="3865142" cy="154872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718767">
                  <a:extLst>
                    <a:ext uri="{9D8B030D-6E8A-4147-A177-3AD203B41FA5}">
                      <a16:colId xmlns:a16="http://schemas.microsoft.com/office/drawing/2014/main" val="4070215827"/>
                    </a:ext>
                  </a:extLst>
                </a:gridCol>
                <a:gridCol w="1146375">
                  <a:extLst>
                    <a:ext uri="{9D8B030D-6E8A-4147-A177-3AD203B41FA5}">
                      <a16:colId xmlns:a16="http://schemas.microsoft.com/office/drawing/2014/main" val="714709778"/>
                    </a:ext>
                  </a:extLst>
                </a:gridCol>
              </a:tblGrid>
              <a:tr h="12954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KOMPONEN</a:t>
                      </a:r>
                      <a:endParaRPr lang="id-ID" sz="12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BIAYA</a:t>
                      </a:r>
                      <a:endParaRPr lang="id-ID" sz="12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487200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en-US" sz="1200" b="0" dirty="0" err="1">
                          <a:solidFill>
                            <a:schemeClr val="bg2"/>
                          </a:solidFill>
                        </a:rPr>
                        <a:t>Bahan</a:t>
                      </a:r>
                      <a:r>
                        <a:rPr lang="en-US" sz="1200" b="0" dirty="0">
                          <a:solidFill>
                            <a:schemeClr val="bg2"/>
                          </a:solidFill>
                        </a:rPr>
                        <a:t> Baku &amp; </a:t>
                      </a:r>
                      <a:r>
                        <a:rPr lang="en-US" sz="1200" b="0" dirty="0" err="1">
                          <a:solidFill>
                            <a:schemeClr val="bg2"/>
                          </a:solidFill>
                        </a:rPr>
                        <a:t>Peralatan</a:t>
                      </a:r>
                      <a:r>
                        <a:rPr lang="en-US" sz="1200" b="0" dirty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bg2"/>
                          </a:solidFill>
                        </a:rPr>
                        <a:t>Produksi</a:t>
                      </a:r>
                      <a:endParaRPr lang="id-ID" sz="1200" b="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bg2"/>
                          </a:solidFill>
                        </a:rPr>
                        <a:t>Rp 265.000</a:t>
                      </a:r>
                      <a:endParaRPr lang="id-ID" sz="1200" b="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38061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0" i="0" u="none" strike="noStrike" cap="none" dirty="0" err="1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Pemasaran</a:t>
                      </a:r>
                      <a:r>
                        <a:rPr lang="en-US" sz="1200" b="0" i="0" u="none" strike="noStrike" cap="none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&amp; Branding</a:t>
                      </a:r>
                      <a:endParaRPr lang="id-ID" sz="1200" b="0" i="0" u="none" strike="noStrike" cap="none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endParaRPr lang="id-ID" sz="1200" b="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bg2"/>
                          </a:solidFill>
                        </a:rPr>
                        <a:t>Rp 2.000.000</a:t>
                      </a:r>
                      <a:endParaRPr lang="id-ID" sz="1200" b="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283878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0" i="0" u="none" strike="noStrike" cap="none" dirty="0" err="1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Biaya</a:t>
                      </a:r>
                      <a:r>
                        <a:rPr lang="en-US" sz="1200" b="0" i="0" u="none" strike="noStrike" cap="none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id-ID" sz="1200" b="0" i="0" u="none" strike="noStrike" cap="none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Operasional</a:t>
                      </a:r>
                    </a:p>
                    <a:p>
                      <a:endParaRPr lang="id-ID" sz="1200" b="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bg2"/>
                          </a:solidFill>
                        </a:rPr>
                        <a:t>Rp 5.000.000</a:t>
                      </a:r>
                      <a:endParaRPr lang="id-ID" sz="1200" b="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8241186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5575D6C8-08E0-42CA-B309-04E94C69F77D}"/>
              </a:ext>
            </a:extLst>
          </p:cNvPr>
          <p:cNvSpPr txBox="1"/>
          <p:nvPr/>
        </p:nvSpPr>
        <p:spPr>
          <a:xfrm flipH="1">
            <a:off x="0" y="1623346"/>
            <a:ext cx="24307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1kg </a:t>
            </a:r>
            <a:r>
              <a:rPr lang="en-US" dirty="0" err="1">
                <a:solidFill>
                  <a:schemeClr val="tx2"/>
                </a:solidFill>
              </a:rPr>
              <a:t>briket</a:t>
            </a:r>
            <a:r>
              <a:rPr lang="en-US" dirty="0">
                <a:solidFill>
                  <a:schemeClr val="tx2"/>
                </a:solidFill>
              </a:rPr>
              <a:t> = Rp 18.000</a:t>
            </a:r>
            <a:endParaRPr lang="id-ID" dirty="0">
              <a:solidFill>
                <a:schemeClr val="tx2"/>
              </a:solidFill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6B3AE583-0DFC-4087-894F-CE4532B8EE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0446" y="719655"/>
            <a:ext cx="2714335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altLang="id-ID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Segoe UI Emoji" panose="020B0502040204020203" pitchFamily="34" charset="0"/>
              </a:rPr>
              <a:t>📌</a:t>
            </a:r>
            <a:r>
              <a:rPr kumimoji="0" lang="id-ID" altLang="id-ID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id-ID" altLang="id-ID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Laba kotor per bulan</a:t>
            </a:r>
            <a:endParaRPr kumimoji="0" lang="id-ID" altLang="id-ID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Tx/>
              <a:tabLst/>
            </a:pPr>
            <a:r>
              <a:rPr lang="en-US" altLang="id-ID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id-ID" altLang="id-ID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0kg: </a:t>
            </a:r>
            <a:r>
              <a:rPr kumimoji="0" lang="id-ID" altLang="id-ID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Rp </a:t>
            </a:r>
            <a:r>
              <a:rPr kumimoji="0" lang="en-US" altLang="id-ID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900.000</a:t>
            </a:r>
            <a:r>
              <a:rPr kumimoji="0" lang="id-ID" altLang="id-ID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Rp </a:t>
            </a:r>
            <a:r>
              <a:rPr kumimoji="0" lang="en-US" altLang="id-ID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265.000</a:t>
            </a:r>
            <a:r>
              <a:rPr kumimoji="0" lang="id-ID" altLang="id-ID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en-US" altLang="id-ID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Tx/>
              <a:tabLst/>
            </a:pPr>
            <a:r>
              <a:rPr kumimoji="0" lang="id-ID" altLang="id-ID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Rp </a:t>
            </a:r>
            <a:r>
              <a:rPr kumimoji="0" lang="en-US" altLang="id-ID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635.000         </a:t>
            </a:r>
            <a:endParaRPr kumimoji="0" lang="id-ID" altLang="id-ID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Tx/>
              <a:tabLst/>
            </a:pPr>
            <a:r>
              <a:rPr lang="en-US" altLang="id-ID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id-ID" altLang="id-ID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00kg: </a:t>
            </a:r>
            <a:r>
              <a:rPr kumimoji="0" lang="id-ID" altLang="id-ID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Rp 1</a:t>
            </a:r>
            <a:r>
              <a:rPr kumimoji="0" lang="en-US" altLang="id-ID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.800.000</a:t>
            </a:r>
            <a:r>
              <a:rPr kumimoji="0" lang="id-ID" altLang="id-ID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Rp </a:t>
            </a:r>
            <a:r>
              <a:rPr kumimoji="0" lang="en-US" altLang="id-ID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530.000</a:t>
            </a:r>
            <a:r>
              <a:rPr kumimoji="0" lang="id-ID" altLang="id-ID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en-US" altLang="id-ID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Tx/>
              <a:tabLst/>
            </a:pPr>
            <a:r>
              <a:rPr kumimoji="0" lang="id-ID" altLang="id-ID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Rp </a:t>
            </a:r>
            <a:r>
              <a:rPr kumimoji="0" lang="en-US" altLang="id-ID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1.270.000     </a:t>
            </a:r>
            <a:endParaRPr kumimoji="0" lang="id-ID" altLang="id-ID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alt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0A6A8BF-513A-4E14-8DEC-DCABD45A4DB8}"/>
              </a:ext>
            </a:extLst>
          </p:cNvPr>
          <p:cNvSpPr txBox="1"/>
          <p:nvPr/>
        </p:nvSpPr>
        <p:spPr>
          <a:xfrm>
            <a:off x="4157077" y="1931123"/>
            <a:ext cx="4123323" cy="1322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d-ID" dirty="0">
                <a:solidFill>
                  <a:schemeClr val="tx2"/>
                </a:solidFill>
                <a:effectLst/>
                <a:latin typeface="Segoe UI Emoji" panose="020B0502040204020203" pitchFamily="34" charset="0"/>
                <a:ea typeface="Times New Roman" panose="02020603050405020304" pitchFamily="18" charset="0"/>
                <a:cs typeface="Segoe UI Emoji" panose="020B0502040204020203" pitchFamily="34" charset="0"/>
              </a:rPr>
              <a:t>📌</a:t>
            </a:r>
            <a:r>
              <a:rPr lang="id-ID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d-ID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Laba bersih per bulan</a:t>
            </a:r>
            <a:endParaRPr lang="id-ID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Clr>
                <a:schemeClr val="tx2"/>
              </a:buClr>
              <a:buSzPct val="100000"/>
              <a:tabLst>
                <a:tab pos="457200" algn="l"/>
              </a:tabLst>
            </a:pPr>
            <a:r>
              <a:rPr lang="id-ID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50 kg: </a:t>
            </a:r>
            <a:r>
              <a:rPr lang="id-ID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Rp </a:t>
            </a:r>
            <a:r>
              <a:rPr lang="en-US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635</a:t>
            </a:r>
            <a:r>
              <a:rPr lang="id-ID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.000 - Rp </a:t>
            </a:r>
            <a:r>
              <a:rPr lang="en-US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id-ID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US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</a:t>
            </a:r>
            <a:r>
              <a:rPr lang="id-ID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00.000 (-Rp </a:t>
            </a:r>
            <a:r>
              <a:rPr lang="en-US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4.365</a:t>
            </a:r>
            <a:r>
              <a:rPr lang="id-ID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.000)  </a:t>
            </a:r>
            <a:r>
              <a:rPr lang="en-US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</a:t>
            </a:r>
            <a:r>
              <a:rPr lang="id-ID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[Rugi, perlu peningkatan produksi]</a:t>
            </a:r>
            <a:endParaRPr lang="id-ID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Clr>
                <a:schemeClr val="tx2"/>
              </a:buClr>
              <a:buSzPct val="100000"/>
              <a:tabLst>
                <a:tab pos="457200" algn="l"/>
              </a:tabLst>
            </a:pPr>
            <a:r>
              <a:rPr lang="id-ID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100 kg: </a:t>
            </a:r>
            <a:r>
              <a:rPr lang="id-ID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Rp </a:t>
            </a:r>
            <a:r>
              <a:rPr lang="en-US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1.270.000</a:t>
            </a:r>
            <a:r>
              <a:rPr lang="id-ID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Rp </a:t>
            </a:r>
            <a:r>
              <a:rPr lang="en-US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id-ID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US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</a:t>
            </a:r>
            <a:r>
              <a:rPr lang="id-ID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00.000 (-Rp </a:t>
            </a:r>
            <a:r>
              <a:rPr lang="en-US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3.730</a:t>
            </a:r>
            <a:r>
              <a:rPr lang="id-ID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.000) </a:t>
            </a:r>
            <a:r>
              <a:rPr lang="en-US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</a:t>
            </a:r>
            <a:r>
              <a:rPr lang="id-ID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[Masih rugi, skala produksi perlu ditingkatkan]</a:t>
            </a:r>
            <a:endParaRPr lang="id-ID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E08F824-F793-4CE4-971C-D963E91E0A2C}"/>
              </a:ext>
            </a:extLst>
          </p:cNvPr>
          <p:cNvSpPr txBox="1"/>
          <p:nvPr/>
        </p:nvSpPr>
        <p:spPr>
          <a:xfrm>
            <a:off x="2315525" y="3601525"/>
            <a:ext cx="5338314" cy="15262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/>
            <a:r>
              <a:rPr lang="id-ID" b="1" dirty="0">
                <a:solidFill>
                  <a:schemeClr val="tx2"/>
                </a:solidFill>
                <a:effectLst/>
                <a:latin typeface="Segoe UI Emoji" panose="020B0502040204020203" pitchFamily="34" charset="0"/>
                <a:ea typeface="Times New Roman" panose="02020603050405020304" pitchFamily="18" charset="0"/>
                <a:cs typeface="Segoe UI Emoji" panose="020B0502040204020203" pitchFamily="34" charset="0"/>
              </a:rPr>
              <a:t>📌</a:t>
            </a:r>
            <a:r>
              <a:rPr lang="id-ID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Break Even Point (BEP)</a:t>
            </a:r>
            <a:endParaRPr lang="id-ID" b="1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</a:t>
            </a:r>
            <a:r>
              <a:rPr lang="id-ID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Laba kotor per kg</a:t>
            </a:r>
            <a:r>
              <a:rPr lang="id-ID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= Rp 1</a:t>
            </a:r>
            <a:r>
              <a:rPr lang="en-US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</a:t>
            </a:r>
            <a:r>
              <a:rPr lang="id-ID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.000 - Rp </a:t>
            </a:r>
            <a:r>
              <a:rPr lang="en-US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</a:t>
            </a:r>
            <a:r>
              <a:rPr lang="id-ID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.00</a:t>
            </a:r>
            <a:r>
              <a:rPr lang="en-US" b="1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</a:t>
            </a:r>
            <a:r>
              <a:rPr lang="en-US" b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d-ID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Rp </a:t>
            </a:r>
            <a:r>
              <a:rPr lang="en-US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</a:t>
            </a:r>
            <a:r>
              <a:rPr lang="id-ID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.000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</a:t>
            </a:r>
            <a:r>
              <a:rPr lang="id-ID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Total biaya operasional per bulan</a:t>
            </a:r>
            <a:r>
              <a:rPr lang="id-ID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= Rp </a:t>
            </a:r>
            <a:r>
              <a:rPr lang="en-US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5.000</a:t>
            </a:r>
            <a:r>
              <a:rPr lang="id-ID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.000</a:t>
            </a:r>
            <a:endParaRPr lang="id-ID" b="1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</a:t>
            </a:r>
            <a:r>
              <a:rPr lang="id-ID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Minimal produksi yang dibutuhkan</a:t>
            </a:r>
            <a:r>
              <a:rPr lang="id-ID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= Rp </a:t>
            </a:r>
            <a:r>
              <a:rPr lang="en-US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5.000.000</a:t>
            </a:r>
            <a:r>
              <a:rPr lang="id-ID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÷ Rp </a:t>
            </a:r>
            <a:r>
              <a:rPr lang="en-US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8</a:t>
            </a:r>
            <a:r>
              <a:rPr lang="id-ID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.000 </a:t>
            </a:r>
            <a:endParaRPr lang="en-US" b="1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       </a:t>
            </a:r>
            <a:r>
              <a:rPr lang="id-ID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= </a:t>
            </a:r>
            <a:r>
              <a:rPr lang="en-US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625kg/</a:t>
            </a:r>
            <a:r>
              <a:rPr lang="id-ID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bulan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140B9F0-3B07-6E8A-810A-70943F67E7B7}"/>
              </a:ext>
            </a:extLst>
          </p:cNvPr>
          <p:cNvSpPr/>
          <p:nvPr/>
        </p:nvSpPr>
        <p:spPr>
          <a:xfrm>
            <a:off x="852325" y="-59606"/>
            <a:ext cx="66095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Rencana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Keuangan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rganic Coffee Beans Minitheme by Slidesgo">
  <a:themeElements>
    <a:clrScheme name="Simple Light">
      <a:dk1>
        <a:srgbClr val="FFDDBE"/>
      </a:dk1>
      <a:lt1>
        <a:srgbClr val="FFFFFF"/>
      </a:lt1>
      <a:dk2>
        <a:srgbClr val="52341A"/>
      </a:dk2>
      <a:lt2>
        <a:srgbClr val="FFF0E3"/>
      </a:lt2>
      <a:accent1>
        <a:srgbClr val="A1B880"/>
      </a:accent1>
      <a:accent2>
        <a:srgbClr val="845034"/>
      </a:accent2>
      <a:accent3>
        <a:srgbClr val="362823"/>
      </a:accent3>
      <a:accent4>
        <a:srgbClr val="5D5654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161</Words>
  <Application>Microsoft Office PowerPoint</Application>
  <PresentationFormat>On-screen Show (16:9)</PresentationFormat>
  <Paragraphs>23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Barlow</vt:lpstr>
      <vt:lpstr>Arial</vt:lpstr>
      <vt:lpstr>Segoe UI Emoji</vt:lpstr>
      <vt:lpstr>Times New Roman</vt:lpstr>
      <vt:lpstr>Fraunces</vt:lpstr>
      <vt:lpstr>Calibri</vt:lpstr>
      <vt:lpstr>Organic Coffee Beans Minitheme by Slidesgo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Economy  CaféCycle</dc:title>
  <dc:creator>Frinando Purba</dc:creator>
  <cp:lastModifiedBy>Frinando Purba</cp:lastModifiedBy>
  <cp:revision>28</cp:revision>
  <dcterms:modified xsi:type="dcterms:W3CDTF">2025-02-12T14:05:12Z</dcterms:modified>
</cp:coreProperties>
</file>